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60" r:id="rId2"/>
    <p:sldId id="257" r:id="rId3"/>
    <p:sldId id="258" r:id="rId4"/>
    <p:sldId id="259" r:id="rId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353" autoAdjust="0"/>
  </p:normalViewPr>
  <p:slideViewPr>
    <p:cSldViewPr>
      <p:cViewPr varScale="1">
        <p:scale>
          <a:sx n="59" d="100"/>
          <a:sy n="59" d="100"/>
        </p:scale>
        <p:origin x="1500"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63288-B239-4B97-9086-C70F443DD1E3}" type="datetimeFigureOut">
              <a:rPr lang="en-US" smtClean="0"/>
              <a:t>1/30/2021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72004F-2D92-4CCA-BFA1-9412F01FDE71}" type="slidenum">
              <a:rPr lang="en-US" smtClean="0"/>
              <a:t>‹#›</a:t>
            </a:fld>
            <a:endParaRPr lang="en-US" dirty="0"/>
          </a:p>
        </p:txBody>
      </p:sp>
    </p:spTree>
    <p:extLst>
      <p:ext uri="{BB962C8B-B14F-4D97-AF65-F5344CB8AC3E}">
        <p14:creationId xmlns:p14="http://schemas.microsoft.com/office/powerpoint/2010/main" val="3524889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Professionalism is a continuous state informed</a:t>
            </a:r>
            <a:r>
              <a:rPr lang="en-US" baseline="0" dirty="0"/>
              <a:t> by knowledge which guides behaviors and practices that characterize a professional. A professional is an individual who has a specialized knowledge regarding a certain profession. As such, the definition of professionalism depends on the profession. For instance, what is considered professional behavior for a doctor is different from what a teacher considers professionalism. Within the workplace, professionalism </a:t>
            </a:r>
            <a:r>
              <a:rPr lang="en-US" dirty="0"/>
              <a:t>makes</a:t>
            </a:r>
            <a:r>
              <a:rPr lang="en-US" baseline="0" dirty="0"/>
              <a:t> </a:t>
            </a:r>
            <a:r>
              <a:rPr lang="en-US" dirty="0"/>
              <a:t>the work environment more pleasant, by minimizing conflict, limiting emotional expression, enforcing dress codes, ordering work relationships, encouraging proficiency and knowledge, and instilling autonomy and responsibility (Adams, 2012). </a:t>
            </a:r>
          </a:p>
          <a:p>
            <a:r>
              <a:rPr lang="en-US" baseline="0" dirty="0"/>
              <a:t>In the modern context, professionalism is no longer limited to the workplace or profession due to cultural changes and perceptions of what behavior is considered professional. P</a:t>
            </a:r>
            <a:r>
              <a:rPr lang="en-US" dirty="0"/>
              <a:t>opular culture has</a:t>
            </a:r>
            <a:r>
              <a:rPr lang="en-US" baseline="0" dirty="0"/>
              <a:t> enhanced our perception of professionalism as an idea that promotes the creation of an image that we have to uphold in out interactions even outside of work (Adams, 2012). In this sense, professionalism is as state to be achieved, as opposed to a specific set of practices that we have to undertake due to a certain profession. </a:t>
            </a:r>
          </a:p>
          <a:p>
            <a:r>
              <a:rPr lang="en-US" baseline="0" dirty="0"/>
              <a:t>To maintain this state outside the office, professionalism requires that we enhance our specialized knowledge in our particular profession, and that we maintain competence in that area of specialization through skill development (</a:t>
            </a:r>
            <a:r>
              <a:rPr lang="en-US" baseline="0" dirty="0" err="1"/>
              <a:t>Porcupile</a:t>
            </a:r>
            <a:r>
              <a:rPr lang="en-US" baseline="0" dirty="0"/>
              <a:t>, 2015). Nonetheless, professionalism outside the office demands accountability, self-responsibility and self-regulation. It also entails the adoption of values such as honesty, integrity and respect for other individuals (</a:t>
            </a:r>
            <a:r>
              <a:rPr lang="en-US" baseline="0" dirty="0" err="1"/>
              <a:t>Porcupile</a:t>
            </a:r>
            <a:r>
              <a:rPr lang="en-US" baseline="0" dirty="0"/>
              <a:t>, 2015).</a:t>
            </a:r>
          </a:p>
        </p:txBody>
      </p:sp>
      <p:sp>
        <p:nvSpPr>
          <p:cNvPr id="4" name="Slide Number Placeholder 3"/>
          <p:cNvSpPr>
            <a:spLocks noGrp="1"/>
          </p:cNvSpPr>
          <p:nvPr>
            <p:ph type="sldNum" sz="quarter" idx="10"/>
          </p:nvPr>
        </p:nvSpPr>
        <p:spPr/>
        <p:txBody>
          <a:bodyPr/>
          <a:lstStyle/>
          <a:p>
            <a:fld id="{D572004F-2D92-4CCA-BFA1-9412F01FDE71}" type="slidenum">
              <a:rPr lang="en-US" smtClean="0"/>
              <a:t>2</a:t>
            </a:fld>
            <a:endParaRPr lang="en-US" dirty="0"/>
          </a:p>
        </p:txBody>
      </p:sp>
    </p:spTree>
    <p:extLst>
      <p:ext uri="{BB962C8B-B14F-4D97-AF65-F5344CB8AC3E}">
        <p14:creationId xmlns:p14="http://schemas.microsoft.com/office/powerpoint/2010/main" val="1198099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office,</a:t>
            </a:r>
            <a:r>
              <a:rPr lang="en-US" baseline="0" dirty="0"/>
              <a:t> professionalism affects our interactions with other individuals. For instance, my interaction with a flight attendant can exhibit professionalism if I treat him with respect and politeness. Additionally, our interactions with our colleagues outside the office are affected by professionalism. For instance, saying negative things about a colleague outside the office shows a lack of professionalism, and it may affect how the colleague interacts with us while in the office. We also need to be professional when interacting with our colleagues outside the office to be respected at work. As such, one should exhibit values such as honesty, integrity, politeness, and self-regulation outside the office (</a:t>
            </a:r>
            <a:r>
              <a:rPr lang="en-US" baseline="0" dirty="0" err="1"/>
              <a:t>Porcupile</a:t>
            </a:r>
            <a:r>
              <a:rPr lang="en-US" baseline="0" dirty="0"/>
              <a:t>, 2015).</a:t>
            </a:r>
          </a:p>
          <a:p>
            <a:r>
              <a:rPr lang="en-US" baseline="0" dirty="0"/>
              <a:t>Additionally, one has to be professional when talking about their company or organization outside the workplace. For instance, using social media to post complaints regarding one’s colleagues or the company could damage the company’s reputation, and one may even lose his job because of this. Also, a professional outside the office is usually seen as a representative of the company’s image. Grooming and dressing appropriately is therefore an important of professionalism outside the office to portray confidence and gain respect (</a:t>
            </a:r>
            <a:r>
              <a:rPr lang="en-US" baseline="0" dirty="0" err="1"/>
              <a:t>Porcupile</a:t>
            </a:r>
            <a:r>
              <a:rPr lang="en-US" baseline="0" dirty="0"/>
              <a:t>, 2015).</a:t>
            </a:r>
            <a:endParaRPr lang="en-US" dirty="0"/>
          </a:p>
        </p:txBody>
      </p:sp>
      <p:sp>
        <p:nvSpPr>
          <p:cNvPr id="4" name="Slide Number Placeholder 3"/>
          <p:cNvSpPr>
            <a:spLocks noGrp="1"/>
          </p:cNvSpPr>
          <p:nvPr>
            <p:ph type="sldNum" sz="quarter" idx="10"/>
          </p:nvPr>
        </p:nvSpPr>
        <p:spPr/>
        <p:txBody>
          <a:bodyPr/>
          <a:lstStyle/>
          <a:p>
            <a:fld id="{D572004F-2D92-4CCA-BFA1-9412F01FDE71}" type="slidenum">
              <a:rPr lang="en-US" smtClean="0"/>
              <a:t>3</a:t>
            </a:fld>
            <a:endParaRPr lang="en-US" dirty="0"/>
          </a:p>
        </p:txBody>
      </p:sp>
    </p:spTree>
    <p:extLst>
      <p:ext uri="{BB962C8B-B14F-4D97-AF65-F5344CB8AC3E}">
        <p14:creationId xmlns:p14="http://schemas.microsoft.com/office/powerpoint/2010/main" val="161426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24715935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2032586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713938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16754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203735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3787138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570167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553345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1777139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41376591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27EF6C12-7D03-4B2D-A144-F00DA73AF4E2}" type="slidenum">
              <a:rPr lang="en-US" smtClean="0"/>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18812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3680853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7EF6C12-7D03-4B2D-A144-F00DA73AF4E2}" type="slidenum">
              <a:rPr lang="en-US" smtClean="0"/>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1414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2384091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8488662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F81017-D096-4500-AB9F-D9B5E7B87C96}" type="datetimeFigureOut">
              <a:rPr lang="en-US" smtClean="0"/>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7EF6C12-7D03-4B2D-A144-F00DA73AF4E2}" type="slidenum">
              <a:rPr lang="en-US" smtClean="0"/>
              <a:t>‹#›</a:t>
            </a:fld>
            <a:endParaRPr lang="en-US" dirty="0"/>
          </a:p>
        </p:txBody>
      </p:sp>
    </p:spTree>
    <p:extLst>
      <p:ext uri="{BB962C8B-B14F-4D97-AF65-F5344CB8AC3E}">
        <p14:creationId xmlns:p14="http://schemas.microsoft.com/office/powerpoint/2010/main" val="1158747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32F81017-D096-4500-AB9F-D9B5E7B87C96}" type="datetimeFigureOut">
              <a:rPr lang="en-US" smtClean="0"/>
              <a:t>1/30/2021</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27EF6C12-7D03-4B2D-A144-F00DA73AF4E2}" type="slidenum">
              <a:rPr lang="en-US" smtClean="0"/>
              <a:t>‹#›</a:t>
            </a:fld>
            <a:endParaRPr lang="en-US" dirty="0"/>
          </a:p>
        </p:txBody>
      </p:sp>
    </p:spTree>
    <p:extLst>
      <p:ext uri="{BB962C8B-B14F-4D97-AF65-F5344CB8AC3E}">
        <p14:creationId xmlns:p14="http://schemas.microsoft.com/office/powerpoint/2010/main" val="821727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graduate.auburn.edu/wp-content/uploads/2016/08/What-is-PROFESSIONALISM.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DDB97-C5B0-4AE0-B086-9DAF085039CE}"/>
              </a:ext>
            </a:extLst>
          </p:cNvPr>
          <p:cNvSpPr>
            <a:spLocks noGrp="1"/>
          </p:cNvSpPr>
          <p:nvPr>
            <p:ph type="ctrTitle"/>
          </p:nvPr>
        </p:nvSpPr>
        <p:spPr>
          <a:xfrm>
            <a:off x="1828800" y="685800"/>
            <a:ext cx="6600451" cy="2262781"/>
          </a:xfrm>
        </p:spPr>
        <p:txBody>
          <a:bodyPr>
            <a:normAutofit/>
          </a:bodyPr>
          <a:lstStyle/>
          <a:p>
            <a:pPr algn="ctr"/>
            <a:r>
              <a:rPr lang="en-US" sz="6000" b="1" dirty="0">
                <a:latin typeface="Times New Roman" panose="02020603050405020304" pitchFamily="18" charset="0"/>
                <a:cs typeface="Times New Roman" panose="02020603050405020304" pitchFamily="18" charset="0"/>
              </a:rPr>
              <a:t>Professionalism Outside the Office</a:t>
            </a:r>
            <a:endParaRPr lang="en-KE" sz="6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C05B9190-4AA2-423F-82C1-CD548AE59467}"/>
              </a:ext>
            </a:extLst>
          </p:cNvPr>
          <p:cNvSpPr>
            <a:spLocks noGrp="1"/>
          </p:cNvSpPr>
          <p:nvPr>
            <p:ph type="subTitle" idx="1"/>
          </p:nvPr>
        </p:nvSpPr>
        <p:spPr>
          <a:xfrm>
            <a:off x="1981200" y="3429000"/>
            <a:ext cx="6448051" cy="1126283"/>
          </a:xfrm>
        </p:spPr>
        <p:txBody>
          <a:bodyPr>
            <a:normAutofit/>
          </a:bodyPr>
          <a:lstStyle/>
          <a:p>
            <a:pPr algn="ctr"/>
            <a:r>
              <a:rPr lang="en-US" sz="2400" dirty="0">
                <a:latin typeface="Times New Roman" panose="02020603050405020304" pitchFamily="18" charset="0"/>
                <a:cs typeface="Times New Roman" panose="02020603050405020304" pitchFamily="18" charset="0"/>
              </a:rPr>
              <a:t>Student’s Name</a:t>
            </a:r>
          </a:p>
          <a:p>
            <a:pPr algn="ctr"/>
            <a:r>
              <a:rPr lang="en-US" sz="2400" dirty="0">
                <a:latin typeface="Times New Roman" panose="02020603050405020304" pitchFamily="18" charset="0"/>
                <a:cs typeface="Times New Roman" panose="02020603050405020304" pitchFamily="18" charset="0"/>
              </a:rPr>
              <a:t>Institutional Affiliations</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9194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76200"/>
            <a:ext cx="6934200" cy="1143000"/>
          </a:xfrm>
        </p:spPr>
        <p:txBody>
          <a:bodyPr>
            <a:noAutofit/>
          </a:bodyPr>
          <a:lstStyle/>
          <a:p>
            <a:pPr algn="ctr"/>
            <a:r>
              <a:rPr lang="en-US" sz="3200" b="1" dirty="0">
                <a:cs typeface="Times New Roman" pitchFamily="18" charset="0"/>
              </a:rPr>
              <a:t>What Professionalism Outside the Office Means and What it Involves</a:t>
            </a:r>
          </a:p>
        </p:txBody>
      </p:sp>
      <p:sp>
        <p:nvSpPr>
          <p:cNvPr id="3" name="Content Placeholder 2"/>
          <p:cNvSpPr>
            <a:spLocks noGrp="1"/>
          </p:cNvSpPr>
          <p:nvPr>
            <p:ph idx="1"/>
          </p:nvPr>
        </p:nvSpPr>
        <p:spPr>
          <a:xfrm>
            <a:off x="1219200" y="1219200"/>
            <a:ext cx="7696200" cy="5410200"/>
          </a:xfrm>
        </p:spPr>
        <p:txBody>
          <a:bodyPr>
            <a:noAutofit/>
          </a:bodyPr>
          <a:lstStyle/>
          <a:p>
            <a:r>
              <a:rPr lang="en-US" sz="2400" dirty="0">
                <a:cs typeface="Times New Roman" pitchFamily="18" charset="0"/>
              </a:rPr>
              <a:t>Professionalism is a continuous state that guides behavior relevant to a certain profession.</a:t>
            </a:r>
          </a:p>
          <a:p>
            <a:r>
              <a:rPr lang="en-US" sz="2400" dirty="0">
                <a:cs typeface="Times New Roman" pitchFamily="18" charset="0"/>
              </a:rPr>
              <a:t>Professionalism in the workplace creates pleasant work environment.</a:t>
            </a:r>
          </a:p>
          <a:p>
            <a:r>
              <a:rPr lang="en-US" sz="2400" dirty="0">
                <a:cs typeface="Times New Roman" pitchFamily="18" charset="0"/>
              </a:rPr>
              <a:t>In the 21</a:t>
            </a:r>
            <a:r>
              <a:rPr lang="en-US" sz="2400" baseline="30000" dirty="0">
                <a:cs typeface="Times New Roman" pitchFamily="18" charset="0"/>
              </a:rPr>
              <a:t>st</a:t>
            </a:r>
            <a:r>
              <a:rPr lang="en-US" sz="2400" dirty="0">
                <a:cs typeface="Times New Roman" pitchFamily="18" charset="0"/>
              </a:rPr>
              <a:t> century, professionalism is no longer limited to the office.</a:t>
            </a:r>
          </a:p>
          <a:p>
            <a:r>
              <a:rPr lang="en-US" sz="2400" dirty="0">
                <a:cs typeface="Times New Roman" pitchFamily="18" charset="0"/>
              </a:rPr>
              <a:t>Outside the office, professionalism interacts with our relationships and popular culture.</a:t>
            </a:r>
          </a:p>
          <a:p>
            <a:r>
              <a:rPr lang="en-US" sz="2400" dirty="0">
                <a:cs typeface="Times New Roman" pitchFamily="18" charset="0"/>
              </a:rPr>
              <a:t>Professionalism is a state to be achieved, not an effect of professionalized practice.</a:t>
            </a:r>
          </a:p>
          <a:p>
            <a:r>
              <a:rPr lang="en-US" sz="2400" dirty="0">
                <a:cs typeface="Times New Roman" pitchFamily="18" charset="0"/>
              </a:rPr>
              <a:t>Professionalism entails specialized knowledge, competence, accountability and self-regulation.</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475604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639762"/>
          </a:xfrm>
        </p:spPr>
        <p:txBody>
          <a:bodyPr>
            <a:normAutofit fontScale="90000"/>
          </a:bodyPr>
          <a:lstStyle/>
          <a:p>
            <a:pPr algn="ctr"/>
            <a:r>
              <a:rPr lang="en-US" sz="3200" b="1" dirty="0"/>
              <a:t>Importance of Professionalism Outside the Office and Rules</a:t>
            </a:r>
          </a:p>
        </p:txBody>
      </p:sp>
      <p:sp>
        <p:nvSpPr>
          <p:cNvPr id="3" name="Content Placeholder 2"/>
          <p:cNvSpPr>
            <a:spLocks noGrp="1"/>
          </p:cNvSpPr>
          <p:nvPr>
            <p:ph idx="1"/>
          </p:nvPr>
        </p:nvSpPr>
        <p:spPr>
          <a:xfrm>
            <a:off x="1524000" y="1447800"/>
            <a:ext cx="7162800" cy="5135562"/>
          </a:xfrm>
        </p:spPr>
        <p:txBody>
          <a:bodyPr>
            <a:normAutofit/>
          </a:bodyPr>
          <a:lstStyle/>
          <a:p>
            <a:r>
              <a:rPr lang="en-US" sz="2400" dirty="0"/>
              <a:t>Professionalism outside the office is important for non-work relationships.</a:t>
            </a:r>
          </a:p>
          <a:p>
            <a:r>
              <a:rPr lang="en-US" sz="2400" dirty="0"/>
              <a:t>Professionalism outside the office among workmates affects our work relationships.</a:t>
            </a:r>
          </a:p>
          <a:p>
            <a:r>
              <a:rPr lang="en-US" sz="2400" dirty="0"/>
              <a:t>Professionalism outside the office is important to the company image.</a:t>
            </a:r>
          </a:p>
          <a:p>
            <a:r>
              <a:rPr lang="en-US" sz="2400" dirty="0"/>
              <a:t>One has to maintain the company image outside the office.</a:t>
            </a:r>
          </a:p>
          <a:p>
            <a:r>
              <a:rPr lang="en-US" sz="2400" dirty="0"/>
              <a:t>One should have values e.g. honesty, integrity, politeness etc.</a:t>
            </a:r>
          </a:p>
          <a:p>
            <a:r>
              <a:rPr lang="en-US" sz="2400" dirty="0"/>
              <a:t> One has to be careful of their image outside the office.</a:t>
            </a:r>
          </a:p>
        </p:txBody>
      </p:sp>
    </p:spTree>
    <p:extLst>
      <p:ext uri="{BB962C8B-B14F-4D97-AF65-F5344CB8AC3E}">
        <p14:creationId xmlns:p14="http://schemas.microsoft.com/office/powerpoint/2010/main" val="1081567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715962"/>
          </a:xfrm>
        </p:spPr>
        <p:txBody>
          <a:bodyPr>
            <a:normAutofit/>
          </a:bodyPr>
          <a:lstStyle/>
          <a:p>
            <a:pPr algn="ctr"/>
            <a:r>
              <a:rPr lang="en-US" sz="3200" b="1" dirty="0"/>
              <a:t>References</a:t>
            </a:r>
          </a:p>
        </p:txBody>
      </p:sp>
      <p:sp>
        <p:nvSpPr>
          <p:cNvPr id="3" name="Content Placeholder 2"/>
          <p:cNvSpPr>
            <a:spLocks noGrp="1"/>
          </p:cNvSpPr>
          <p:nvPr>
            <p:ph idx="1"/>
          </p:nvPr>
        </p:nvSpPr>
        <p:spPr>
          <a:xfrm>
            <a:off x="1752600" y="1295400"/>
            <a:ext cx="6781800" cy="5334000"/>
          </a:xfrm>
        </p:spPr>
        <p:txBody>
          <a:bodyPr>
            <a:normAutofit/>
          </a:bodyPr>
          <a:lstStyle/>
          <a:p>
            <a:pPr>
              <a:buFont typeface="Wingdings" panose="05000000000000000000" pitchFamily="2" charset="2"/>
              <a:buChar char="§"/>
            </a:pPr>
            <a:r>
              <a:rPr lang="en-US" sz="2400" dirty="0"/>
              <a:t>Adams, K. F. (2012). The discursive construction of professionalism: An episteme of the 21 </a:t>
            </a:r>
            <a:r>
              <a:rPr lang="en-US" sz="2400" dirty="0" err="1"/>
              <a:t>st</a:t>
            </a:r>
            <a:r>
              <a:rPr lang="en-US" sz="2400" dirty="0"/>
              <a:t> century. </a:t>
            </a:r>
            <a:r>
              <a:rPr lang="en-US" sz="2400" i="1" dirty="0"/>
              <a:t>Ephemera: Theory &amp; politics in organization</a:t>
            </a:r>
            <a:r>
              <a:rPr lang="en-US" sz="2400" dirty="0"/>
              <a:t>, </a:t>
            </a:r>
            <a:r>
              <a:rPr lang="en-US" sz="2400" i="1" dirty="0"/>
              <a:t>12</a:t>
            </a:r>
            <a:r>
              <a:rPr lang="en-US" sz="2400" dirty="0"/>
              <a:t>(3).</a:t>
            </a:r>
          </a:p>
          <a:p>
            <a:pPr>
              <a:buFont typeface="Wingdings" panose="05000000000000000000" pitchFamily="2" charset="2"/>
              <a:buChar char="§"/>
            </a:pPr>
            <a:r>
              <a:rPr lang="en-US" sz="2400" dirty="0" err="1"/>
              <a:t>Porcupile</a:t>
            </a:r>
            <a:r>
              <a:rPr lang="en-US" sz="2400" dirty="0"/>
              <a:t>, D. (2015). What is PROFESSIONALISM? What does Professionalism mean to you? </a:t>
            </a:r>
            <a:r>
              <a:rPr lang="en-US" sz="2400" dirty="0">
                <a:hlinkClick r:id="rId2"/>
              </a:rPr>
              <a:t>http://graduate.auburn.edu/wp-content/uploads/2016/08/What-is-PROFESSIONALISM.pdf</a:t>
            </a:r>
            <a:r>
              <a:rPr lang="en-US" sz="2400" dirty="0"/>
              <a:t> </a:t>
            </a:r>
          </a:p>
        </p:txBody>
      </p:sp>
    </p:spTree>
    <p:extLst>
      <p:ext uri="{BB962C8B-B14F-4D97-AF65-F5344CB8AC3E}">
        <p14:creationId xmlns:p14="http://schemas.microsoft.com/office/powerpoint/2010/main" val="9540579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191</TotalTime>
  <Words>738</Words>
  <Application>Microsoft Office PowerPoint</Application>
  <PresentationFormat>On-screen Show (4:3)</PresentationFormat>
  <Paragraphs>27</Paragraphs>
  <Slides>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Century Gothic</vt:lpstr>
      <vt:lpstr>Times New Roman</vt:lpstr>
      <vt:lpstr>Wingdings</vt:lpstr>
      <vt:lpstr>Wingdings 3</vt:lpstr>
      <vt:lpstr>Wisp</vt:lpstr>
      <vt:lpstr>Professionalism Outside the Office</vt:lpstr>
      <vt:lpstr>What Professionalism Outside the Office Means and What it Involves</vt:lpstr>
      <vt:lpstr>Importance of Professionalism Outside the Office and Rules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Montella Silla</dc:creator>
  <cp:lastModifiedBy>Antony Ouma</cp:lastModifiedBy>
  <cp:revision>21</cp:revision>
  <dcterms:created xsi:type="dcterms:W3CDTF">2021-01-30T05:32:13Z</dcterms:created>
  <dcterms:modified xsi:type="dcterms:W3CDTF">2021-01-30T11:49:52Z</dcterms:modified>
</cp:coreProperties>
</file>